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7" r:id="rId7"/>
    <p:sldId id="260" r:id="rId8"/>
    <p:sldId id="262" r:id="rId9"/>
    <p:sldId id="263" r:id="rId10"/>
    <p:sldId id="271" r:id="rId11"/>
    <p:sldId id="266" r:id="rId12"/>
    <p:sldId id="264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30"/>
  </p:normalViewPr>
  <p:slideViewPr>
    <p:cSldViewPr snapToGrid="0" snapToObjects="1">
      <p:cViewPr varScale="1">
        <p:scale>
          <a:sx n="87" d="100"/>
          <a:sy n="87" d="100"/>
        </p:scale>
        <p:origin x="15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00BD-2E13-DC4A-8D56-AFB172BE84A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837C-392F-3345-85E5-F6D3DE4C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00BD-2E13-DC4A-8D56-AFB172BE84A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837C-392F-3345-85E5-F6D3DE4C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8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00BD-2E13-DC4A-8D56-AFB172BE84A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837C-392F-3345-85E5-F6D3DE4C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3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00BD-2E13-DC4A-8D56-AFB172BE84A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837C-392F-3345-85E5-F6D3DE4C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4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00BD-2E13-DC4A-8D56-AFB172BE84A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837C-392F-3345-85E5-F6D3DE4C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1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00BD-2E13-DC4A-8D56-AFB172BE84A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837C-392F-3345-85E5-F6D3DE4C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00BD-2E13-DC4A-8D56-AFB172BE84A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837C-392F-3345-85E5-F6D3DE4C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3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00BD-2E13-DC4A-8D56-AFB172BE84A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837C-392F-3345-85E5-F6D3DE4C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00BD-2E13-DC4A-8D56-AFB172BE84A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837C-392F-3345-85E5-F6D3DE4C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2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00BD-2E13-DC4A-8D56-AFB172BE84A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837C-392F-3345-85E5-F6D3DE4C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4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00BD-2E13-DC4A-8D56-AFB172BE84A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837C-392F-3345-85E5-F6D3DE4C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3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00BD-2E13-DC4A-8D56-AFB172BE84A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E837C-392F-3345-85E5-F6D3DE4C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6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550" y="555626"/>
            <a:ext cx="6493592" cy="1790699"/>
          </a:xfrm>
        </p:spPr>
        <p:txBody>
          <a:bodyPr>
            <a:normAutofit/>
          </a:bodyPr>
          <a:lstStyle/>
          <a:p>
            <a:r>
              <a:rPr lang="en-US" b="1" dirty="0" smtClean="0"/>
              <a:t>ECE 330: Power </a:t>
            </a:r>
            <a:r>
              <a:rPr lang="en-US" b="1" dirty="0"/>
              <a:t>Circuits and </a:t>
            </a:r>
            <a:r>
              <a:rPr lang="en-US" b="1" dirty="0" err="1"/>
              <a:t>Electromechanics</a:t>
            </a:r>
            <a:r>
              <a:rPr lang="en-US" dirty="0" smtClean="0">
                <a:effectLst/>
              </a:rPr>
              <a:t> </a:t>
            </a:r>
            <a:endParaRPr lang="en-US" sz="32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62099" y="3733800"/>
            <a:ext cx="6019800" cy="259080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Subhonmesh Bose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Electrical and Computer Engineering,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University of Illinois at Urbana Champaign</a:t>
            </a:r>
          </a:p>
          <a:p>
            <a:endParaRPr lang="en-US" sz="1800" dirty="0"/>
          </a:p>
          <a:p>
            <a:r>
              <a:rPr lang="en-US" sz="2000" b="1" dirty="0" smtClean="0">
                <a:solidFill>
                  <a:schemeClr val="tx1"/>
                </a:solidFill>
              </a:rPr>
              <a:t>ECE </a:t>
            </a:r>
            <a:r>
              <a:rPr lang="en-US" sz="2000" b="1" dirty="0" smtClean="0">
                <a:solidFill>
                  <a:schemeClr val="tx1"/>
                </a:solidFill>
              </a:rPr>
              <a:t>330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Spring 2018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172" y="2592283"/>
            <a:ext cx="699655" cy="8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Transmitting electricity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43" y="1780390"/>
            <a:ext cx="6560546" cy="43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5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Transmitting electricity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9" y="1417638"/>
            <a:ext cx="7286625" cy="47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20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Consuming electricity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2765206"/>
            <a:ext cx="2750737" cy="2291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969610"/>
            <a:ext cx="40259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9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Consuming electricity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222375" y="1730374"/>
            <a:ext cx="2793998" cy="2095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4654" y="2809874"/>
            <a:ext cx="339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carrying wire in a magnetic field experiences a force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1277" y="2342207"/>
            <a:ext cx="1864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Lorentz force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908119" y="3551455"/>
            <a:ext cx="2952514" cy="1016000"/>
            <a:chOff x="3540125" y="3322082"/>
            <a:chExt cx="2952514" cy="101600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5000625" y="3322082"/>
              <a:ext cx="1" cy="503793"/>
            </a:xfrm>
            <a:prstGeom prst="straightConnector1">
              <a:avLst/>
            </a:prstGeom>
            <a:ln w="38100" cmpd="sng">
              <a:solidFill>
                <a:srgbClr val="95373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540125" y="3968750"/>
              <a:ext cx="2952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 this force to move a coil.</a:t>
              </a: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84" y="3825874"/>
            <a:ext cx="3526265" cy="27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2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Consuming electricity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800225"/>
            <a:ext cx="6870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6693" y="5958959"/>
            <a:ext cx="165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NASA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1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951"/>
            <a:ext cx="8229600" cy="3067050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Phasors</a:t>
            </a:r>
            <a:r>
              <a:rPr lang="en-US" dirty="0" smtClean="0"/>
              <a:t> and three phase circuits</a:t>
            </a:r>
            <a:endParaRPr lang="en-US" dirty="0"/>
          </a:p>
          <a:p>
            <a:pPr lvl="0"/>
            <a:r>
              <a:rPr lang="en-US" dirty="0" smtClean="0"/>
              <a:t>Magnetic circuits and transformers</a:t>
            </a:r>
            <a:endParaRPr lang="en-US" dirty="0"/>
          </a:p>
          <a:p>
            <a:r>
              <a:rPr lang="en-US" dirty="0" smtClean="0"/>
              <a:t>Electromechanical energy conversion</a:t>
            </a:r>
          </a:p>
          <a:p>
            <a:r>
              <a:rPr lang="en-US" dirty="0" smtClean="0"/>
              <a:t>Stability of dynamical systems</a:t>
            </a:r>
          </a:p>
          <a:p>
            <a:r>
              <a:rPr lang="en-US" dirty="0" smtClean="0"/>
              <a:t>Generator and motor designs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1796" y="5193724"/>
            <a:ext cx="7325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…the principles behind the electric power system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87910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951"/>
            <a:ext cx="8229600" cy="3067050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Phasors</a:t>
            </a:r>
            <a:r>
              <a:rPr lang="en-US" dirty="0" smtClean="0"/>
              <a:t> and three phase circuits</a:t>
            </a:r>
            <a:endParaRPr lang="en-US" dirty="0"/>
          </a:p>
          <a:p>
            <a:pPr lvl="0"/>
            <a:r>
              <a:rPr lang="en-US" dirty="0" smtClean="0"/>
              <a:t>Magnetic circuits and transformers</a:t>
            </a:r>
            <a:endParaRPr lang="en-US" dirty="0"/>
          </a:p>
          <a:p>
            <a:r>
              <a:rPr lang="en-US" dirty="0" smtClean="0"/>
              <a:t>Electromechanical energy conversion</a:t>
            </a:r>
          </a:p>
          <a:p>
            <a:r>
              <a:rPr lang="en-US" dirty="0" smtClean="0"/>
              <a:t>Stability of dynamical systems</a:t>
            </a:r>
          </a:p>
          <a:p>
            <a:r>
              <a:rPr lang="en-US" dirty="0" smtClean="0"/>
              <a:t>Generator and motor designs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1796" y="5193724"/>
            <a:ext cx="7325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…the principles behind the electric power system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0261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power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electric power system is a network of electrical components used to </a:t>
            </a:r>
            <a:r>
              <a:rPr lang="en-US" i="1" dirty="0" smtClean="0">
                <a:solidFill>
                  <a:srgbClr val="FF0000"/>
                </a:solidFill>
              </a:rPr>
              <a:t>supply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transfer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use </a:t>
            </a:r>
            <a:r>
              <a:rPr lang="en-US" dirty="0" smtClean="0"/>
              <a:t>electric power. </a:t>
            </a:r>
            <a:r>
              <a:rPr lang="en-US" sz="2000" i="1" dirty="0" smtClean="0"/>
              <a:t>Courtesy: Wikipedia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Supply</a:t>
            </a:r>
            <a:r>
              <a:rPr lang="en-US" dirty="0" smtClean="0"/>
              <a:t> = generate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Transfer</a:t>
            </a:r>
            <a:r>
              <a:rPr lang="en-US" dirty="0" smtClean="0"/>
              <a:t> = transmit and distribute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</a:t>
            </a:r>
            <a:r>
              <a:rPr lang="en-US" dirty="0" smtClean="0"/>
              <a:t> = consume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24059"/>
            <a:ext cx="649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*Images in the presentation are taken from various sources on the internet unless mentioned otherwise, </a:t>
            </a:r>
            <a:r>
              <a:rPr lang="en-US" sz="1400" dirty="0"/>
              <a:t>including Wikipedia, </a:t>
            </a:r>
            <a:r>
              <a:rPr lang="en-US" sz="1400" dirty="0" err="1" smtClean="0"/>
              <a:t>Hyperphysics</a:t>
            </a:r>
            <a:r>
              <a:rPr lang="en-US" sz="1400" dirty="0" smtClean="0"/>
              <a:t>, among others.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88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electricity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20643" y="1730374"/>
            <a:ext cx="3305282" cy="4794250"/>
            <a:chOff x="3492393" y="1444624"/>
            <a:chExt cx="3305282" cy="47942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2393" y="3683000"/>
              <a:ext cx="3305282" cy="25558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3794125" y="1444624"/>
              <a:ext cx="2793998" cy="209549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364654" y="2809875"/>
            <a:ext cx="44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Changing flux creates a voltage across the coil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1277" y="2342207"/>
            <a:ext cx="1807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Faraday’ law</a:t>
            </a:r>
            <a:endParaRPr lang="en-US" sz="24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4683125" y="3258582"/>
            <a:ext cx="4185761" cy="1910497"/>
            <a:chOff x="4683125" y="3258582"/>
            <a:chExt cx="4185761" cy="1910497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5000625" y="3258582"/>
              <a:ext cx="1" cy="503793"/>
            </a:xfrm>
            <a:prstGeom prst="straightConnector1">
              <a:avLst/>
            </a:prstGeom>
            <a:ln w="38100" cmpd="sng">
              <a:solidFill>
                <a:srgbClr val="95373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683125" y="3968750"/>
              <a:ext cx="418576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Q.</a:t>
              </a:r>
              <a:r>
                <a:rPr lang="en-US" dirty="0" smtClean="0"/>
                <a:t> How do we “change” flux?</a:t>
              </a:r>
            </a:p>
            <a:p>
              <a:r>
                <a:rPr lang="en-US" b="1" dirty="0" smtClean="0"/>
                <a:t>A.</a:t>
              </a:r>
              <a:r>
                <a:rPr lang="en-US" dirty="0" smtClean="0"/>
                <a:t> Two ways:</a:t>
              </a:r>
            </a:p>
            <a:p>
              <a:pPr marL="800100" lvl="1" indent="-342900">
                <a:buAutoNum type="arabicPeriod"/>
              </a:pPr>
              <a:r>
                <a:rPr lang="en-US" dirty="0" smtClean="0"/>
                <a:t>Change strength of magnetic field</a:t>
              </a:r>
            </a:p>
            <a:p>
              <a:pPr marL="800100" lvl="1" indent="-342900">
                <a:buAutoNum type="arabicPeriod"/>
              </a:pPr>
              <a:r>
                <a:rPr lang="en-US" dirty="0" smtClean="0"/>
                <a:t>Move the magnet around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70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electricity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222375" y="1730374"/>
            <a:ext cx="2793998" cy="2095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84" y="3825874"/>
            <a:ext cx="3526265" cy="2759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4654" y="2809875"/>
            <a:ext cx="405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current produces a magnetic field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1277" y="2342207"/>
            <a:ext cx="1934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Ampere’s law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683125" y="3258582"/>
            <a:ext cx="3172663" cy="1910497"/>
            <a:chOff x="4683125" y="3258582"/>
            <a:chExt cx="3172663" cy="1910497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5000625" y="3258582"/>
              <a:ext cx="1" cy="503793"/>
            </a:xfrm>
            <a:prstGeom prst="straightConnector1">
              <a:avLst/>
            </a:prstGeom>
            <a:ln w="38100" cmpd="sng">
              <a:solidFill>
                <a:srgbClr val="95373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83125" y="3968750"/>
              <a:ext cx="31726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Q.</a:t>
              </a:r>
              <a:r>
                <a:rPr lang="en-US" dirty="0" smtClean="0"/>
                <a:t> How do we “change” flux?</a:t>
              </a:r>
            </a:p>
            <a:p>
              <a:r>
                <a:rPr lang="en-US" b="1" dirty="0" smtClean="0"/>
                <a:t>A.</a:t>
              </a:r>
              <a:r>
                <a:rPr lang="en-US" dirty="0" smtClean="0"/>
                <a:t> Two ways:</a:t>
              </a:r>
            </a:p>
            <a:p>
              <a:pPr marL="800100" lvl="1" indent="-342900">
                <a:buAutoNum type="arabicPeriod"/>
              </a:pPr>
              <a:r>
                <a:rPr lang="en-US" dirty="0" smtClean="0"/>
                <a:t>Change electric current</a:t>
              </a:r>
            </a:p>
            <a:p>
              <a:pPr marL="800100" lvl="1" indent="-342900">
                <a:buAutoNum type="arabicPeriod"/>
              </a:pPr>
              <a:r>
                <a:rPr lang="en-US" dirty="0" smtClean="0"/>
                <a:t>Move the coil around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22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electricity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3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6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Transmitting electricity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267466"/>
            <a:ext cx="2857500" cy="2463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3164919"/>
            <a:ext cx="2349500" cy="147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250" y="4221162"/>
            <a:ext cx="139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Piece of wire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5219700"/>
            <a:ext cx="1879600" cy="355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3164919"/>
            <a:ext cx="2501900" cy="1422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5813425"/>
            <a:ext cx="18669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Transmitting electricity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3164919"/>
            <a:ext cx="2349500" cy="1473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3164919"/>
            <a:ext cx="2501900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963" y="2796618"/>
            <a:ext cx="2956761" cy="221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Transmitting electricity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63" y="2796618"/>
            <a:ext cx="2956761" cy="2219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222375" y="1730374"/>
            <a:ext cx="2793998" cy="2095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84" y="3825874"/>
            <a:ext cx="3526265" cy="27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Words>260</Words>
  <Application>Microsoft Macintosh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ECE 330: Power Circuits and Electromechanics </vt:lpstr>
      <vt:lpstr>Course topics</vt:lpstr>
      <vt:lpstr>Electric power system</vt:lpstr>
      <vt:lpstr>Generating electricity</vt:lpstr>
      <vt:lpstr>Generating electricity</vt:lpstr>
      <vt:lpstr>Generating electricity</vt:lpstr>
      <vt:lpstr>Transmitting electricity</vt:lpstr>
      <vt:lpstr>Transmitting electricity</vt:lpstr>
      <vt:lpstr>Transmitting electricity</vt:lpstr>
      <vt:lpstr>Transmitting electricity</vt:lpstr>
      <vt:lpstr>Transmitting electricity</vt:lpstr>
      <vt:lpstr>Consuming electricity</vt:lpstr>
      <vt:lpstr>Consuming electricity</vt:lpstr>
      <vt:lpstr>Consuming electricity</vt:lpstr>
      <vt:lpstr>Course topics</vt:lpstr>
    </vt:vector>
  </TitlesOfParts>
  <Company>Cornell University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Circuits and Electromechanics  ECE 330  Spring 2016</dc:title>
  <dc:creator>Subhonmesh Bose</dc:creator>
  <cp:lastModifiedBy>Microsoft Office User</cp:lastModifiedBy>
  <cp:revision>36</cp:revision>
  <dcterms:created xsi:type="dcterms:W3CDTF">2016-01-12T16:56:27Z</dcterms:created>
  <dcterms:modified xsi:type="dcterms:W3CDTF">2018-01-15T06:08:07Z</dcterms:modified>
</cp:coreProperties>
</file>